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Emma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Summer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de9f9e2969_1_4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de9f9e2969_1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Emma and Summer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e9f9e2969_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e9f9e2969_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Emma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Alex</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e9f9e2969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e9f9e2969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Judy and Nick</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Nick</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Alex</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63" name="Shape 63"/>
        <p:cNvGrpSpPr/>
        <p:nvPr/>
      </p:nvGrpSpPr>
      <p:grpSpPr>
        <a:xfrm>
          <a:off x="0" y="0"/>
          <a:ext cx="0" cy="0"/>
          <a:chOff x="0" y="0"/>
          <a:chExt cx="0" cy="0"/>
        </a:xfrm>
      </p:grpSpPr>
      <p:grpSp>
        <p:nvGrpSpPr>
          <p:cNvPr id="64" name="Google Shape;64;p13"/>
          <p:cNvGrpSpPr/>
          <p:nvPr/>
        </p:nvGrpSpPr>
        <p:grpSpPr>
          <a:xfrm>
            <a:off x="830392" y="1191256"/>
            <a:ext cx="745763" cy="45826"/>
            <a:chOff x="4580561" y="2589004"/>
            <a:chExt cx="1064464" cy="25200"/>
          </a:xfrm>
        </p:grpSpPr>
        <p:sp>
          <p:nvSpPr>
            <p:cNvPr id="65" name="Google Shape;65;p1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13"/>
          <p:cNvSpPr txBox="1"/>
          <p:nvPr>
            <p:ph type="title"/>
          </p:nvPr>
        </p:nvSpPr>
        <p:spPr>
          <a:xfrm>
            <a:off x="729450" y="1322450"/>
            <a:ext cx="7688400" cy="15186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8" name="Google Shape;68;p1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69" name="Google Shape;69;p13">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 name="Google Shape;70;p13">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71" name="Google Shape;71;p13">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72" name="Google Shape;72;p13">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73" name="Shape 73"/>
        <p:cNvGrpSpPr/>
        <p:nvPr/>
      </p:nvGrpSpPr>
      <p:grpSpPr>
        <a:xfrm>
          <a:off x="0" y="0"/>
          <a:ext cx="0" cy="0"/>
          <a:chOff x="0" y="0"/>
          <a:chExt cx="0" cy="0"/>
        </a:xfrm>
      </p:grpSpPr>
      <p:pic>
        <p:nvPicPr>
          <p:cNvPr descr="shutterstock_31891705.jpg" id="74" name="Google Shape;74;p14"/>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75" name="Google Shape;75;p1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77" name="Google Shape;77;p14">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 name="Google Shape;78;p14">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9" name="Google Shape;79;p14">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0" name="Google Shape;80;p14">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81" name="Google Shape;81;p14"/>
          <p:cNvSpPr txBox="1"/>
          <p:nvPr>
            <p:ph type="title"/>
          </p:nvPr>
        </p:nvSpPr>
        <p:spPr>
          <a:xfrm>
            <a:off x="729450" y="2056375"/>
            <a:ext cx="5887500" cy="15186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_2">
    <p:spTree>
      <p:nvGrpSpPr>
        <p:cNvPr id="82" name="Shape 82"/>
        <p:cNvGrpSpPr/>
        <p:nvPr/>
      </p:nvGrpSpPr>
      <p:grpSpPr>
        <a:xfrm>
          <a:off x="0" y="0"/>
          <a:ext cx="0" cy="0"/>
          <a:chOff x="0" y="0"/>
          <a:chExt cx="0" cy="0"/>
        </a:xfrm>
      </p:grpSpPr>
      <p:sp>
        <p:nvSpPr>
          <p:cNvPr id="83" name="Google Shape;83;p1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85" name="Google Shape;85;p1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 name="Google Shape;86;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7" name="Google Shape;87;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8" name="Google Shape;88;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89" name="Google Shape;89;p15"/>
          <p:cNvSpPr txBox="1"/>
          <p:nvPr>
            <p:ph idx="1" type="body"/>
          </p:nvPr>
        </p:nvSpPr>
        <p:spPr>
          <a:xfrm>
            <a:off x="729450" y="1068650"/>
            <a:ext cx="7688700" cy="1034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90" name="Shape 90"/>
        <p:cNvGrpSpPr/>
        <p:nvPr/>
      </p:nvGrpSpPr>
      <p:grpSpPr>
        <a:xfrm>
          <a:off x="0" y="0"/>
          <a:ext cx="0" cy="0"/>
          <a:chOff x="0" y="0"/>
          <a:chExt cx="0" cy="0"/>
        </a:xfrm>
      </p:grpSpPr>
      <p:pic>
        <p:nvPicPr>
          <p:cNvPr descr="shutterstock_429987889_edited.jpg" id="91" name="Google Shape;91;p16"/>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92" name="Google Shape;92;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16"/>
          <p:cNvGrpSpPr/>
          <p:nvPr/>
        </p:nvGrpSpPr>
        <p:grpSpPr>
          <a:xfrm>
            <a:off x="830392" y="1191256"/>
            <a:ext cx="745763" cy="45826"/>
            <a:chOff x="4580561" y="2589004"/>
            <a:chExt cx="1064464" cy="25200"/>
          </a:xfrm>
        </p:grpSpPr>
        <p:sp>
          <p:nvSpPr>
            <p:cNvPr id="94" name="Google Shape;94;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16"/>
          <p:cNvSpPr txBox="1"/>
          <p:nvPr>
            <p:ph type="ctrTitle"/>
          </p:nvPr>
        </p:nvSpPr>
        <p:spPr>
          <a:xfrm>
            <a:off x="729450" y="1322450"/>
            <a:ext cx="7688100" cy="166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97" name="Google Shape;97;p16"/>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98" name="Google Shape;98;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99" name="Google Shape;99;p16">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0" name="Google Shape;100;p1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1" name="Google Shape;101;p1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2" name="Google Shape;102;p1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17"/>
          <p:cNvSpPr txBox="1"/>
          <p:nvPr>
            <p:ph type="ctrTitle"/>
          </p:nvPr>
        </p:nvSpPr>
        <p:spPr>
          <a:xfrm>
            <a:off x="2368950" y="2571750"/>
            <a:ext cx="4890900" cy="1664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solidFill>
                  <a:srgbClr val="202020"/>
                </a:solidFill>
              </a:rPr>
              <a:t>Heart Health Analysis</a:t>
            </a:r>
            <a:endParaRPr>
              <a:solidFill>
                <a:srgbClr val="202020"/>
              </a:solidFill>
            </a:endParaRPr>
          </a:p>
        </p:txBody>
      </p:sp>
      <p:sp>
        <p:nvSpPr>
          <p:cNvPr id="108" name="Google Shape;108;p17"/>
          <p:cNvSpPr txBox="1"/>
          <p:nvPr>
            <p:ph idx="1" type="subTitle"/>
          </p:nvPr>
        </p:nvSpPr>
        <p:spPr>
          <a:xfrm>
            <a:off x="2368938" y="4112297"/>
            <a:ext cx="4890900" cy="5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GB" sz="1400">
                <a:solidFill>
                  <a:srgbClr val="202020"/>
                </a:solidFill>
              </a:rPr>
              <a:t>By: Alex R., Emma K., Judy S., Nick N., &amp; Summer B.</a:t>
            </a:r>
            <a:endParaRPr b="1" sz="1400">
              <a:solidFill>
                <a:srgbClr val="20202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5" name="Shape 175"/>
        <p:cNvGrpSpPr/>
        <p:nvPr/>
      </p:nvGrpSpPr>
      <p:grpSpPr>
        <a:xfrm>
          <a:off x="0" y="0"/>
          <a:ext cx="0" cy="0"/>
          <a:chOff x="0" y="0"/>
          <a:chExt cx="0" cy="0"/>
        </a:xfrm>
      </p:grpSpPr>
      <p:sp>
        <p:nvSpPr>
          <p:cNvPr id="176" name="Google Shape;176;p26"/>
          <p:cNvSpPr txBox="1"/>
          <p:nvPr>
            <p:ph type="title"/>
          </p:nvPr>
        </p:nvSpPr>
        <p:spPr>
          <a:xfrm>
            <a:off x="2890550" y="252475"/>
            <a:ext cx="3956700" cy="2940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sz="4800">
                <a:solidFill>
                  <a:srgbClr val="000000"/>
                </a:solidFill>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8"/>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114" name="Google Shape;114;p18"/>
          <p:cNvSpPr txBox="1"/>
          <p:nvPr>
            <p:ph idx="1" type="body"/>
          </p:nvPr>
        </p:nvSpPr>
        <p:spPr>
          <a:xfrm>
            <a:off x="405800" y="2064451"/>
            <a:ext cx="8087100" cy="1523100"/>
          </a:xfrm>
          <a:prstGeom prst="rect">
            <a:avLst/>
          </a:prstGeom>
        </p:spPr>
        <p:txBody>
          <a:bodyPr anchorCtr="0" anchor="t" bIns="91425" lIns="91425" spcFirstLastPara="1" rIns="91425" wrap="square" tIns="91425">
            <a:normAutofit/>
          </a:bodyPr>
          <a:lstStyle/>
          <a:p>
            <a:pPr indent="0" lvl="0" marL="0" rtl="0" algn="ctr">
              <a:lnSpc>
                <a:spcPct val="200000"/>
              </a:lnSpc>
              <a:spcBef>
                <a:spcPts val="0"/>
              </a:spcBef>
              <a:spcAft>
                <a:spcPts val="1200"/>
              </a:spcAft>
              <a:buNone/>
            </a:pPr>
            <a:r>
              <a:rPr lang="en-GB" sz="1200">
                <a:solidFill>
                  <a:schemeClr val="dk1"/>
                </a:solidFill>
                <a:highlight>
                  <a:schemeClr val="accent4"/>
                </a:highlight>
                <a:latin typeface="Roboto"/>
                <a:ea typeface="Roboto"/>
                <a:cs typeface="Roboto"/>
                <a:sym typeface="Roboto"/>
              </a:rPr>
              <a:t>Using Machine Learning, our group set out to create two calculators, one for a clinical MD, and another for the leymen patient. The calculator is designed to give a prediction of an individual's life longevity based on their input. Our hopes are to indicate to patients and doctors identifiable steps one can take to maximize longevity.</a:t>
            </a:r>
            <a:endParaRPr sz="1100">
              <a:solidFill>
                <a:schemeClr val="dk1"/>
              </a:solidFill>
              <a:highlight>
                <a:schemeClr val="accent4"/>
              </a:highlight>
            </a:endParaRPr>
          </a:p>
        </p:txBody>
      </p:sp>
      <p:pic>
        <p:nvPicPr>
          <p:cNvPr id="115" name="Google Shape;115;p18"/>
          <p:cNvPicPr preferRelativeResize="0"/>
          <p:nvPr/>
        </p:nvPicPr>
        <p:blipFill rotWithShape="1">
          <a:blip r:embed="rId3">
            <a:alphaModFix/>
          </a:blip>
          <a:srcRect b="37099" l="0" r="0" t="37102"/>
          <a:stretch/>
        </p:blipFill>
        <p:spPr>
          <a:xfrm>
            <a:off x="10950" y="3816595"/>
            <a:ext cx="9144000" cy="132689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Problems to solve</a:t>
            </a:r>
            <a:endParaRPr/>
          </a:p>
        </p:txBody>
      </p:sp>
      <p:sp>
        <p:nvSpPr>
          <p:cNvPr id="121" name="Google Shape;121;p19"/>
          <p:cNvSpPr/>
          <p:nvPr/>
        </p:nvSpPr>
        <p:spPr>
          <a:xfrm>
            <a:off x="899140" y="21602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22" name="Google Shape;122;p19"/>
          <p:cNvSpPr txBox="1"/>
          <p:nvPr>
            <p:ph idx="1" type="body"/>
          </p:nvPr>
        </p:nvSpPr>
        <p:spPr>
          <a:xfrm>
            <a:off x="1376191" y="2073775"/>
            <a:ext cx="2832900" cy="105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chemeClr val="dk2"/>
                </a:solidFill>
              </a:rPr>
              <a:t>Create a patient friendly calculator to determine the risk of heart disease related </a:t>
            </a:r>
            <a:r>
              <a:rPr lang="en-GB" sz="1200">
                <a:solidFill>
                  <a:schemeClr val="dk2"/>
                </a:solidFill>
              </a:rPr>
              <a:t>mortality based on common health parameters.</a:t>
            </a:r>
            <a:endParaRPr sz="1200">
              <a:solidFill>
                <a:schemeClr val="dk2"/>
              </a:solidFill>
            </a:endParaRPr>
          </a:p>
        </p:txBody>
      </p:sp>
      <p:sp>
        <p:nvSpPr>
          <p:cNvPr id="123" name="Google Shape;123;p19"/>
          <p:cNvSpPr/>
          <p:nvPr/>
        </p:nvSpPr>
        <p:spPr>
          <a:xfrm>
            <a:off x="899140" y="34255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124" name="Google Shape;124;p19"/>
          <p:cNvSpPr txBox="1"/>
          <p:nvPr>
            <p:ph idx="1" type="body"/>
          </p:nvPr>
        </p:nvSpPr>
        <p:spPr>
          <a:xfrm>
            <a:off x="1376191" y="3307900"/>
            <a:ext cx="2832900" cy="1051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GB" sz="1200">
                <a:solidFill>
                  <a:schemeClr val="dk2"/>
                </a:solidFill>
              </a:rPr>
              <a:t>Create a more complex </a:t>
            </a:r>
            <a:r>
              <a:rPr lang="en-GB" sz="1200">
                <a:solidFill>
                  <a:schemeClr val="dk2"/>
                </a:solidFill>
              </a:rPr>
              <a:t>calculator for health professionals to make more precise predictions on risk of heart disease related mortality based on more complex health parameters.</a:t>
            </a:r>
            <a:endParaRPr b="1" sz="1200">
              <a:solidFill>
                <a:schemeClr val="dk2"/>
              </a:solidFill>
            </a:endParaRPr>
          </a:p>
        </p:txBody>
      </p:sp>
      <p:sp>
        <p:nvSpPr>
          <p:cNvPr id="125" name="Google Shape;125;p19"/>
          <p:cNvSpPr txBox="1"/>
          <p:nvPr>
            <p:ph idx="1" type="body"/>
          </p:nvPr>
        </p:nvSpPr>
        <p:spPr>
          <a:xfrm>
            <a:off x="5536112" y="2073775"/>
            <a:ext cx="2832900" cy="105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200">
                <a:solidFill>
                  <a:schemeClr val="dk2"/>
                </a:solidFill>
              </a:rPr>
              <a:t>Build a </a:t>
            </a:r>
            <a:r>
              <a:rPr lang="en-GB" sz="1200">
                <a:solidFill>
                  <a:schemeClr val="dk2"/>
                </a:solidFill>
              </a:rPr>
              <a:t>simple machine learning model that will provide the risk percentage upon a patient inputting their basic health information.</a:t>
            </a:r>
            <a:endParaRPr sz="1200">
              <a:solidFill>
                <a:schemeClr val="dk2"/>
              </a:solidFill>
            </a:endParaRPr>
          </a:p>
        </p:txBody>
      </p:sp>
      <p:sp>
        <p:nvSpPr>
          <p:cNvPr id="126" name="Google Shape;126;p19"/>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None/>
            </a:pPr>
            <a:r>
              <a:rPr lang="en-GB" sz="1200">
                <a:solidFill>
                  <a:schemeClr val="dk2"/>
                </a:solidFill>
              </a:rPr>
              <a:t>Build a complex machine learning model that will provide a more accurate assessment of the mortality risk a health provider’s patient faces upon inputting in depth patient health information.</a:t>
            </a:r>
            <a:endParaRPr sz="1200">
              <a:solidFill>
                <a:schemeClr val="dk2"/>
              </a:solidFill>
            </a:endParaRPr>
          </a:p>
        </p:txBody>
      </p:sp>
      <p:sp>
        <p:nvSpPr>
          <p:cNvPr id="127" name="Google Shape;127;p19"/>
          <p:cNvSpPr/>
          <p:nvPr/>
        </p:nvSpPr>
        <p:spPr>
          <a:xfrm>
            <a:off x="4474350" y="2254500"/>
            <a:ext cx="796500" cy="471600"/>
          </a:xfrm>
          <a:prstGeom prst="rightArrow">
            <a:avLst>
              <a:gd fmla="val 50000" name="adj1"/>
              <a:gd fmla="val 5000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4474350" y="3474175"/>
            <a:ext cx="796500" cy="471600"/>
          </a:xfrm>
          <a:prstGeom prst="rightArrow">
            <a:avLst>
              <a:gd fmla="val 50000" name="adj1"/>
              <a:gd fmla="val 5000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idx="2" type="body"/>
          </p:nvPr>
        </p:nvSpPr>
        <p:spPr>
          <a:xfrm>
            <a:off x="5045700" y="826225"/>
            <a:ext cx="3929400" cy="4220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GB" sz="1400"/>
              <a:t>Explanatory:</a:t>
            </a:r>
            <a:endParaRPr sz="1400"/>
          </a:p>
          <a:p>
            <a:pPr indent="-317500" lvl="0" marL="914400" rtl="0" algn="l">
              <a:lnSpc>
                <a:spcPct val="100000"/>
              </a:lnSpc>
              <a:spcBef>
                <a:spcPts val="0"/>
              </a:spcBef>
              <a:spcAft>
                <a:spcPts val="0"/>
              </a:spcAft>
              <a:buClr>
                <a:schemeClr val="lt1"/>
              </a:buClr>
              <a:buSzPts val="1400"/>
              <a:buFont typeface="Roboto"/>
              <a:buChar char="●"/>
            </a:pPr>
            <a:r>
              <a:rPr lang="en-GB" sz="1400"/>
              <a:t>Age</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Anemia</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Creatine Phosphokinase</a:t>
            </a:r>
            <a:endParaRPr sz="1400"/>
          </a:p>
          <a:p>
            <a:pPr indent="-317500" lvl="0" marL="914400" rtl="0" algn="l">
              <a:lnSpc>
                <a:spcPct val="100000"/>
              </a:lnSpc>
              <a:spcBef>
                <a:spcPts val="0"/>
              </a:spcBef>
              <a:spcAft>
                <a:spcPts val="0"/>
              </a:spcAft>
              <a:buClr>
                <a:schemeClr val="lt1"/>
              </a:buClr>
              <a:buSzPts val="1400"/>
              <a:buFont typeface="Roboto"/>
              <a:buChar char="●"/>
            </a:pPr>
            <a:r>
              <a:rPr lang="en-GB" sz="1400"/>
              <a:t>Diabetes</a:t>
            </a:r>
            <a:endParaRPr sz="1400"/>
          </a:p>
          <a:p>
            <a:pPr indent="-317500" lvl="0" marL="914400" rtl="0" algn="l">
              <a:lnSpc>
                <a:spcPct val="100000"/>
              </a:lnSpc>
              <a:spcBef>
                <a:spcPts val="0"/>
              </a:spcBef>
              <a:spcAft>
                <a:spcPts val="0"/>
              </a:spcAft>
              <a:buClr>
                <a:schemeClr val="lt1"/>
              </a:buClr>
              <a:buSzPts val="1400"/>
              <a:buFont typeface="Roboto"/>
              <a:buChar char="●"/>
            </a:pPr>
            <a:r>
              <a:rPr lang="en-GB" sz="1400"/>
              <a:t>Ejection Fraction</a:t>
            </a:r>
            <a:endParaRPr sz="1400"/>
          </a:p>
          <a:p>
            <a:pPr indent="-317500" lvl="0" marL="914400" rtl="0" algn="l">
              <a:lnSpc>
                <a:spcPct val="100000"/>
              </a:lnSpc>
              <a:spcBef>
                <a:spcPts val="0"/>
              </a:spcBef>
              <a:spcAft>
                <a:spcPts val="0"/>
              </a:spcAft>
              <a:buClr>
                <a:schemeClr val="lt1"/>
              </a:buClr>
              <a:buSzPts val="1400"/>
              <a:buFont typeface="Roboto"/>
              <a:buChar char="●"/>
            </a:pPr>
            <a:r>
              <a:rPr lang="en-GB" sz="1400"/>
              <a:t>High Blood Pressure</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Platelets</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Serum Creatinine</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Serum Sodium</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Sex</a:t>
            </a:r>
            <a:endParaRPr sz="1400"/>
          </a:p>
          <a:p>
            <a:pPr indent="-317500" lvl="0" marL="914400" rtl="0" algn="l">
              <a:lnSpc>
                <a:spcPct val="100000"/>
              </a:lnSpc>
              <a:spcBef>
                <a:spcPts val="0"/>
              </a:spcBef>
              <a:spcAft>
                <a:spcPts val="0"/>
              </a:spcAft>
              <a:buClr>
                <a:schemeClr val="lt1"/>
              </a:buClr>
              <a:buSzPts val="1400"/>
              <a:buFont typeface="Roboto"/>
              <a:buChar char="●"/>
            </a:pPr>
            <a:r>
              <a:rPr lang="en-GB" sz="1400"/>
              <a:t>Smoking</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Time</a:t>
            </a:r>
            <a:endParaRPr sz="1400"/>
          </a:p>
          <a:p>
            <a:pPr indent="0" lvl="0" marL="0" rtl="0" algn="l">
              <a:lnSpc>
                <a:spcPct val="100000"/>
              </a:lnSpc>
              <a:spcBef>
                <a:spcPts val="0"/>
              </a:spcBef>
              <a:spcAft>
                <a:spcPts val="0"/>
              </a:spcAft>
              <a:buNone/>
            </a:pPr>
            <a:r>
              <a:rPr lang="en-GB" sz="1400"/>
              <a:t>Response:</a:t>
            </a:r>
            <a:endParaRPr sz="1400"/>
          </a:p>
          <a:p>
            <a:pPr indent="-317500" lvl="0" marL="914400" rtl="0" algn="l">
              <a:lnSpc>
                <a:spcPct val="100000"/>
              </a:lnSpc>
              <a:spcBef>
                <a:spcPts val="0"/>
              </a:spcBef>
              <a:spcAft>
                <a:spcPts val="0"/>
              </a:spcAft>
              <a:buClr>
                <a:schemeClr val="lt1"/>
              </a:buClr>
              <a:buSzPts val="1400"/>
              <a:buFont typeface="Arial"/>
              <a:buChar char="●"/>
            </a:pPr>
            <a:r>
              <a:rPr lang="en-GB" sz="1400"/>
              <a:t>Death Event</a:t>
            </a:r>
            <a:endParaRPr sz="1400"/>
          </a:p>
          <a:p>
            <a:pPr indent="0" lvl="0" marL="0" rtl="0" algn="l">
              <a:spcBef>
                <a:spcPts val="0"/>
              </a:spcBef>
              <a:spcAft>
                <a:spcPts val="1200"/>
              </a:spcAft>
              <a:buNone/>
            </a:pPr>
            <a:r>
              <a:t/>
            </a:r>
            <a:endParaRPr/>
          </a:p>
        </p:txBody>
      </p:sp>
      <p:sp>
        <p:nvSpPr>
          <p:cNvPr id="134" name="Google Shape;134;p20"/>
          <p:cNvSpPr txBox="1"/>
          <p:nvPr/>
        </p:nvSpPr>
        <p:spPr>
          <a:xfrm>
            <a:off x="417925" y="227425"/>
            <a:ext cx="36111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solidFill>
                  <a:srgbClr val="3C78D8"/>
                </a:solidFill>
                <a:latin typeface="Roboto"/>
                <a:ea typeface="Roboto"/>
                <a:cs typeface="Roboto"/>
                <a:sym typeface="Roboto"/>
              </a:rPr>
              <a:t>Simple Logistic Regression Model</a:t>
            </a:r>
            <a:endParaRPr>
              <a:solidFill>
                <a:srgbClr val="3C78D8"/>
              </a:solidFill>
              <a:latin typeface="Roboto"/>
              <a:ea typeface="Roboto"/>
              <a:cs typeface="Roboto"/>
              <a:sym typeface="Roboto"/>
            </a:endParaRPr>
          </a:p>
        </p:txBody>
      </p:sp>
      <p:sp>
        <p:nvSpPr>
          <p:cNvPr id="135" name="Google Shape;135;p20"/>
          <p:cNvSpPr txBox="1"/>
          <p:nvPr/>
        </p:nvSpPr>
        <p:spPr>
          <a:xfrm>
            <a:off x="4893300" y="227425"/>
            <a:ext cx="39294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700">
                <a:solidFill>
                  <a:schemeClr val="lt1"/>
                </a:solidFill>
                <a:latin typeface="Roboto"/>
                <a:ea typeface="Roboto"/>
                <a:cs typeface="Roboto"/>
                <a:sym typeface="Roboto"/>
              </a:rPr>
              <a:t>Complex Logistic Regression Model</a:t>
            </a:r>
            <a:endParaRPr b="1" sz="1900">
              <a:solidFill>
                <a:schemeClr val="lt1"/>
              </a:solidFill>
              <a:latin typeface="Roboto"/>
              <a:ea typeface="Roboto"/>
              <a:cs typeface="Roboto"/>
              <a:sym typeface="Roboto"/>
            </a:endParaRPr>
          </a:p>
        </p:txBody>
      </p:sp>
      <p:sp>
        <p:nvSpPr>
          <p:cNvPr id="136" name="Google Shape;136;p20"/>
          <p:cNvSpPr txBox="1"/>
          <p:nvPr/>
        </p:nvSpPr>
        <p:spPr>
          <a:xfrm>
            <a:off x="646525" y="826225"/>
            <a:ext cx="3696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3C78D8"/>
                </a:solidFill>
                <a:latin typeface="Roboto"/>
                <a:ea typeface="Roboto"/>
                <a:cs typeface="Roboto"/>
                <a:sym typeface="Roboto"/>
              </a:rPr>
              <a:t>Explanatory:</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Age</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Anemia</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Diabetes</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High Blood Pressure</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Sex</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Smoking</a:t>
            </a:r>
            <a:endParaRPr>
              <a:solidFill>
                <a:srgbClr val="3C78D8"/>
              </a:solidFill>
              <a:latin typeface="Roboto"/>
              <a:ea typeface="Roboto"/>
              <a:cs typeface="Roboto"/>
              <a:sym typeface="Roboto"/>
            </a:endParaRPr>
          </a:p>
          <a:p>
            <a:pPr indent="0" lvl="0" marL="0" rtl="0" algn="l">
              <a:spcBef>
                <a:spcPts val="0"/>
              </a:spcBef>
              <a:spcAft>
                <a:spcPts val="0"/>
              </a:spcAft>
              <a:buNone/>
            </a:pPr>
            <a:r>
              <a:t/>
            </a:r>
            <a:endParaRPr>
              <a:solidFill>
                <a:srgbClr val="3C78D8"/>
              </a:solidFill>
              <a:latin typeface="Roboto"/>
              <a:ea typeface="Roboto"/>
              <a:cs typeface="Roboto"/>
              <a:sym typeface="Roboto"/>
            </a:endParaRPr>
          </a:p>
          <a:p>
            <a:pPr indent="0" lvl="0" marL="0" rtl="0" algn="l">
              <a:spcBef>
                <a:spcPts val="0"/>
              </a:spcBef>
              <a:spcAft>
                <a:spcPts val="0"/>
              </a:spcAft>
              <a:buNone/>
            </a:pPr>
            <a:r>
              <a:rPr lang="en-GB">
                <a:solidFill>
                  <a:srgbClr val="3C78D8"/>
                </a:solidFill>
                <a:latin typeface="Roboto"/>
                <a:ea typeface="Roboto"/>
                <a:cs typeface="Roboto"/>
                <a:sym typeface="Roboto"/>
              </a:rPr>
              <a:t>Response:</a:t>
            </a:r>
            <a:endParaRPr>
              <a:solidFill>
                <a:srgbClr val="3C78D8"/>
              </a:solidFill>
              <a:latin typeface="Roboto"/>
              <a:ea typeface="Roboto"/>
              <a:cs typeface="Roboto"/>
              <a:sym typeface="Roboto"/>
            </a:endParaRPr>
          </a:p>
          <a:p>
            <a:pPr indent="-317500" lvl="0" marL="914400" rtl="0" algn="l">
              <a:spcBef>
                <a:spcPts val="0"/>
              </a:spcBef>
              <a:spcAft>
                <a:spcPts val="0"/>
              </a:spcAft>
              <a:buClr>
                <a:srgbClr val="3C78D8"/>
              </a:buClr>
              <a:buSzPts val="1400"/>
              <a:buFont typeface="Roboto"/>
              <a:buChar char="●"/>
            </a:pPr>
            <a:r>
              <a:rPr lang="en-GB">
                <a:solidFill>
                  <a:srgbClr val="3C78D8"/>
                </a:solidFill>
                <a:latin typeface="Roboto"/>
                <a:ea typeface="Roboto"/>
                <a:cs typeface="Roboto"/>
                <a:sym typeface="Roboto"/>
              </a:rPr>
              <a:t>Death Event</a:t>
            </a:r>
            <a:endParaRPr>
              <a:solidFill>
                <a:srgbClr val="3C78D8"/>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1"/>
          <p:cNvPicPr preferRelativeResize="0"/>
          <p:nvPr/>
        </p:nvPicPr>
        <p:blipFill>
          <a:blip r:embed="rId3">
            <a:alphaModFix/>
          </a:blip>
          <a:stretch>
            <a:fillRect/>
          </a:stretch>
        </p:blipFill>
        <p:spPr>
          <a:xfrm>
            <a:off x="333425" y="104975"/>
            <a:ext cx="8547359" cy="49623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259225" y="591300"/>
            <a:ext cx="2897700" cy="1086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Overall Website Design</a:t>
            </a:r>
            <a:endParaRPr b="0"/>
          </a:p>
        </p:txBody>
      </p:sp>
      <p:sp>
        <p:nvSpPr>
          <p:cNvPr id="147" name="Google Shape;147;p22"/>
          <p:cNvSpPr txBox="1"/>
          <p:nvPr>
            <p:ph idx="1" type="body"/>
          </p:nvPr>
        </p:nvSpPr>
        <p:spPr>
          <a:xfrm>
            <a:off x="99725" y="1909050"/>
            <a:ext cx="3107100" cy="2089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300"/>
          </a:p>
          <a:p>
            <a:pPr indent="0" lvl="0" marL="0" rtl="0" algn="l">
              <a:spcBef>
                <a:spcPts val="1200"/>
              </a:spcBef>
              <a:spcAft>
                <a:spcPts val="0"/>
              </a:spcAft>
              <a:buNone/>
            </a:pPr>
            <a:r>
              <a:rPr b="1" lang="en-GB" sz="1300"/>
              <a:t>HTML/CSS/FLASK</a:t>
            </a:r>
            <a:r>
              <a:rPr b="1" lang="en-GB" sz="1300"/>
              <a:t>:</a:t>
            </a:r>
            <a:endParaRPr b="1" sz="1300"/>
          </a:p>
          <a:p>
            <a:pPr indent="0" lvl="0" marL="0" rtl="0" algn="l">
              <a:spcBef>
                <a:spcPts val="0"/>
              </a:spcBef>
              <a:spcAft>
                <a:spcPts val="0"/>
              </a:spcAft>
              <a:buNone/>
            </a:pPr>
            <a:r>
              <a:rPr lang="en-GB" sz="1100"/>
              <a:t>Using Bootstrap and HTML, we formatted the page to display tabs labeled Patient Calculator, Clinical Calculator, and Resources. Flask was used to deploy the website and work with the machine learning.</a:t>
            </a:r>
            <a:endParaRPr sz="1100"/>
          </a:p>
          <a:p>
            <a:pPr indent="0" lvl="0" marL="0" rtl="0" algn="l">
              <a:spcBef>
                <a:spcPts val="1200"/>
              </a:spcBef>
              <a:spcAft>
                <a:spcPts val="1200"/>
              </a:spcAft>
              <a:buNone/>
            </a:pPr>
            <a:r>
              <a:t/>
            </a:r>
            <a:endParaRPr sz="1100">
              <a:solidFill>
                <a:schemeClr val="dk2"/>
              </a:solidFill>
            </a:endParaRPr>
          </a:p>
        </p:txBody>
      </p:sp>
      <p:pic>
        <p:nvPicPr>
          <p:cNvPr id="148" name="Google Shape;148;p22"/>
          <p:cNvPicPr preferRelativeResize="0"/>
          <p:nvPr/>
        </p:nvPicPr>
        <p:blipFill>
          <a:blip r:embed="rId3">
            <a:alphaModFix/>
          </a:blip>
          <a:stretch>
            <a:fillRect/>
          </a:stretch>
        </p:blipFill>
        <p:spPr>
          <a:xfrm>
            <a:off x="4500575" y="172500"/>
            <a:ext cx="4491025" cy="4511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3"/>
          <p:cNvSpPr txBox="1"/>
          <p:nvPr>
            <p:ph type="title"/>
          </p:nvPr>
        </p:nvSpPr>
        <p:spPr>
          <a:xfrm>
            <a:off x="320825" y="307100"/>
            <a:ext cx="8222100" cy="767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Patient and </a:t>
            </a:r>
            <a:r>
              <a:rPr lang="en-GB"/>
              <a:t>Clinical</a:t>
            </a:r>
            <a:r>
              <a:rPr lang="en-GB"/>
              <a:t> Calculator HTML/CSS</a:t>
            </a:r>
            <a:endParaRPr/>
          </a:p>
        </p:txBody>
      </p:sp>
      <p:sp>
        <p:nvSpPr>
          <p:cNvPr id="154" name="Google Shape;154;p23"/>
          <p:cNvSpPr txBox="1"/>
          <p:nvPr>
            <p:ph idx="1" type="body"/>
          </p:nvPr>
        </p:nvSpPr>
        <p:spPr>
          <a:xfrm>
            <a:off x="84650" y="1782825"/>
            <a:ext cx="5176200" cy="3265500"/>
          </a:xfrm>
          <a:prstGeom prst="rect">
            <a:avLst/>
          </a:prstGeom>
        </p:spPr>
        <p:txBody>
          <a:bodyPr anchorCtr="0" anchor="t" bIns="91425" lIns="91425" spcFirstLastPara="1" rIns="91425" wrap="square" tIns="91425">
            <a:normAutofit/>
          </a:bodyPr>
          <a:lstStyle/>
          <a:p>
            <a:pPr indent="-304800" lvl="0" marL="457200" rtl="0" algn="l">
              <a:lnSpc>
                <a:spcPct val="200000"/>
              </a:lnSpc>
              <a:spcBef>
                <a:spcPts val="0"/>
              </a:spcBef>
              <a:spcAft>
                <a:spcPts val="0"/>
              </a:spcAft>
              <a:buClr>
                <a:schemeClr val="dk2"/>
              </a:buClr>
              <a:buSzPts val="1200"/>
              <a:buChar char="●"/>
            </a:pPr>
            <a:r>
              <a:rPr lang="en-GB" sz="1200">
                <a:solidFill>
                  <a:schemeClr val="dk2"/>
                </a:solidFill>
              </a:rPr>
              <a:t>Created the radio buttons</a:t>
            </a:r>
            <a:endParaRPr sz="1200">
              <a:solidFill>
                <a:schemeClr val="dk2"/>
              </a:solidFill>
            </a:endParaRPr>
          </a:p>
          <a:p>
            <a:pPr indent="-304800" lvl="0" marL="457200" rtl="0" algn="l">
              <a:lnSpc>
                <a:spcPct val="200000"/>
              </a:lnSpc>
              <a:spcBef>
                <a:spcPts val="0"/>
              </a:spcBef>
              <a:spcAft>
                <a:spcPts val="0"/>
              </a:spcAft>
              <a:buClr>
                <a:schemeClr val="dk2"/>
              </a:buClr>
              <a:buSzPts val="1200"/>
              <a:buChar char="●"/>
            </a:pPr>
            <a:r>
              <a:rPr lang="en-GB" sz="1200">
                <a:solidFill>
                  <a:schemeClr val="dk2"/>
                </a:solidFill>
              </a:rPr>
              <a:t>Added code to make the radio buttons </a:t>
            </a:r>
            <a:r>
              <a:rPr lang="en-GB" sz="1200">
                <a:solidFill>
                  <a:schemeClr val="dk2"/>
                </a:solidFill>
              </a:rPr>
              <a:t>required</a:t>
            </a:r>
            <a:r>
              <a:rPr lang="en-GB" sz="1200">
                <a:solidFill>
                  <a:schemeClr val="dk2"/>
                </a:solidFill>
              </a:rPr>
              <a:t> fields </a:t>
            </a:r>
            <a:endParaRPr sz="1200">
              <a:solidFill>
                <a:schemeClr val="dk2"/>
              </a:solidFill>
            </a:endParaRPr>
          </a:p>
          <a:p>
            <a:pPr indent="-304800" lvl="0" marL="457200" rtl="0" algn="l">
              <a:lnSpc>
                <a:spcPct val="200000"/>
              </a:lnSpc>
              <a:spcBef>
                <a:spcPts val="0"/>
              </a:spcBef>
              <a:spcAft>
                <a:spcPts val="0"/>
              </a:spcAft>
              <a:buClr>
                <a:schemeClr val="dk2"/>
              </a:buClr>
              <a:buSzPts val="1200"/>
              <a:buChar char="●"/>
            </a:pPr>
            <a:r>
              <a:rPr lang="en-GB" sz="1200">
                <a:solidFill>
                  <a:schemeClr val="dk2"/>
                </a:solidFill>
              </a:rPr>
              <a:t>If not filled out would make an error message to fill out he field</a:t>
            </a:r>
            <a:endParaRPr sz="1200">
              <a:solidFill>
                <a:schemeClr val="dk2"/>
              </a:solidFill>
            </a:endParaRPr>
          </a:p>
          <a:p>
            <a:pPr indent="-304800" lvl="0" marL="457200" rtl="0" algn="l">
              <a:lnSpc>
                <a:spcPct val="200000"/>
              </a:lnSpc>
              <a:spcBef>
                <a:spcPts val="0"/>
              </a:spcBef>
              <a:spcAft>
                <a:spcPts val="0"/>
              </a:spcAft>
              <a:buClr>
                <a:schemeClr val="dk2"/>
              </a:buClr>
              <a:buSzPts val="1200"/>
              <a:buChar char="●"/>
            </a:pPr>
            <a:r>
              <a:rPr lang="en-GB" sz="1200">
                <a:solidFill>
                  <a:schemeClr val="dk2"/>
                </a:solidFill>
              </a:rPr>
              <a:t>The input buttons were a range and if outside range created error message</a:t>
            </a:r>
            <a:endParaRPr sz="1200">
              <a:solidFill>
                <a:schemeClr val="dk2"/>
              </a:solidFill>
            </a:endParaRPr>
          </a:p>
          <a:p>
            <a:pPr indent="-304800" lvl="0" marL="457200" rtl="0" algn="l">
              <a:lnSpc>
                <a:spcPct val="200000"/>
              </a:lnSpc>
              <a:spcBef>
                <a:spcPts val="0"/>
              </a:spcBef>
              <a:spcAft>
                <a:spcPts val="0"/>
              </a:spcAft>
              <a:buClr>
                <a:schemeClr val="dk2"/>
              </a:buClr>
              <a:buSzPts val="1200"/>
              <a:buChar char="●"/>
            </a:pPr>
            <a:r>
              <a:rPr lang="en-GB" sz="1200">
                <a:solidFill>
                  <a:schemeClr val="dk2"/>
                </a:solidFill>
              </a:rPr>
              <a:t>The prediction calculation display on the screen is coordinated with the submit button</a:t>
            </a:r>
            <a:endParaRPr sz="1200">
              <a:solidFill>
                <a:schemeClr val="dk2"/>
              </a:solidFill>
            </a:endParaRPr>
          </a:p>
        </p:txBody>
      </p:sp>
      <p:pic>
        <p:nvPicPr>
          <p:cNvPr id="155" name="Google Shape;155;p23"/>
          <p:cNvPicPr preferRelativeResize="0"/>
          <p:nvPr/>
        </p:nvPicPr>
        <p:blipFill>
          <a:blip r:embed="rId3">
            <a:alphaModFix/>
          </a:blip>
          <a:stretch>
            <a:fillRect/>
          </a:stretch>
        </p:blipFill>
        <p:spPr>
          <a:xfrm>
            <a:off x="2699575" y="4187800"/>
            <a:ext cx="6454712" cy="767700"/>
          </a:xfrm>
          <a:prstGeom prst="rect">
            <a:avLst/>
          </a:prstGeom>
          <a:noFill/>
          <a:ln>
            <a:noFill/>
          </a:ln>
        </p:spPr>
      </p:pic>
      <p:pic>
        <p:nvPicPr>
          <p:cNvPr id="156" name="Google Shape;156;p23"/>
          <p:cNvPicPr preferRelativeResize="0"/>
          <p:nvPr/>
        </p:nvPicPr>
        <p:blipFill>
          <a:blip r:embed="rId4">
            <a:alphaModFix/>
          </a:blip>
          <a:stretch>
            <a:fillRect/>
          </a:stretch>
        </p:blipFill>
        <p:spPr>
          <a:xfrm>
            <a:off x="5158350" y="1806844"/>
            <a:ext cx="3985649" cy="225123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395725" y="947150"/>
            <a:ext cx="2799900" cy="69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GB" sz="2460"/>
              <a:t>Data </a:t>
            </a:r>
            <a:endParaRPr sz="2460"/>
          </a:p>
          <a:p>
            <a:pPr indent="0" lvl="0" marL="0" rtl="0" algn="l">
              <a:spcBef>
                <a:spcPts val="0"/>
              </a:spcBef>
              <a:spcAft>
                <a:spcPts val="0"/>
              </a:spcAft>
              <a:buSzPts val="990"/>
              <a:buNone/>
            </a:pPr>
            <a:r>
              <a:rPr lang="en-GB" sz="2460"/>
              <a:t>Validation</a:t>
            </a:r>
            <a:endParaRPr sz="2460"/>
          </a:p>
        </p:txBody>
      </p:sp>
      <p:sp>
        <p:nvSpPr>
          <p:cNvPr id="162" name="Google Shape;162;p24"/>
          <p:cNvSpPr txBox="1"/>
          <p:nvPr>
            <p:ph idx="1" type="body"/>
          </p:nvPr>
        </p:nvSpPr>
        <p:spPr>
          <a:xfrm>
            <a:off x="3415825" y="206125"/>
            <a:ext cx="5214300" cy="36789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Clr>
                <a:srgbClr val="000000"/>
              </a:buClr>
              <a:buSzPts val="1100"/>
              <a:buChar char="●"/>
            </a:pPr>
            <a:r>
              <a:rPr lang="en-GB" sz="1100">
                <a:solidFill>
                  <a:srgbClr val="000000"/>
                </a:solidFill>
              </a:rPr>
              <a:t>Controlled inputs with HTML5 elements &amp; attributes</a:t>
            </a:r>
            <a:endParaRPr sz="1100">
              <a:solidFill>
                <a:srgbClr val="000000"/>
              </a:solidFill>
            </a:endParaRPr>
          </a:p>
          <a:p>
            <a:pPr indent="-298450" lvl="1" marL="914400" rtl="0" algn="l">
              <a:spcBef>
                <a:spcPts val="1000"/>
              </a:spcBef>
              <a:spcAft>
                <a:spcPts val="0"/>
              </a:spcAft>
              <a:buClr>
                <a:srgbClr val="000000"/>
              </a:buClr>
              <a:buSzPts val="1100"/>
              <a:buChar char="○"/>
            </a:pPr>
            <a:r>
              <a:rPr lang="en-GB" sz="1100">
                <a:solidFill>
                  <a:srgbClr val="000000"/>
                </a:solidFill>
              </a:rPr>
              <a:t>Set attributes with min &amp; max values for input boxes</a:t>
            </a:r>
            <a:endParaRPr sz="1100">
              <a:solidFill>
                <a:srgbClr val="000000"/>
              </a:solidFill>
            </a:endParaRPr>
          </a:p>
          <a:p>
            <a:pPr indent="-298450" lvl="1" marL="914400" rtl="0" algn="l">
              <a:spcBef>
                <a:spcPts val="1000"/>
              </a:spcBef>
              <a:spcAft>
                <a:spcPts val="0"/>
              </a:spcAft>
              <a:buClr>
                <a:srgbClr val="000000"/>
              </a:buClr>
              <a:buSzPts val="1100"/>
              <a:buChar char="○"/>
            </a:pPr>
            <a:r>
              <a:rPr lang="en-GB" sz="1100">
                <a:solidFill>
                  <a:srgbClr val="000000"/>
                </a:solidFill>
              </a:rPr>
              <a:t>Set “Type” attribute to “Number” to stop string data from being submitted</a:t>
            </a:r>
            <a:endParaRPr sz="1100">
              <a:solidFill>
                <a:srgbClr val="000000"/>
              </a:solidFill>
            </a:endParaRPr>
          </a:p>
          <a:p>
            <a:pPr indent="-298450" lvl="1" marL="914400" rtl="0" algn="l">
              <a:spcBef>
                <a:spcPts val="1000"/>
              </a:spcBef>
              <a:spcAft>
                <a:spcPts val="0"/>
              </a:spcAft>
              <a:buClr>
                <a:srgbClr val="000000"/>
              </a:buClr>
              <a:buSzPts val="1100"/>
              <a:buChar char="○"/>
            </a:pPr>
            <a:r>
              <a:rPr lang="en-GB" sz="1100">
                <a:solidFill>
                  <a:srgbClr val="000000"/>
                </a:solidFill>
              </a:rPr>
              <a:t>Used Jinja code to repopulate form after submission</a:t>
            </a:r>
            <a:endParaRPr sz="1100">
              <a:solidFill>
                <a:srgbClr val="000000"/>
              </a:solidFill>
            </a:endParaRPr>
          </a:p>
          <a:p>
            <a:pPr indent="-298450" lvl="2" marL="1371600" rtl="0" algn="l">
              <a:spcBef>
                <a:spcPts val="1000"/>
              </a:spcBef>
              <a:spcAft>
                <a:spcPts val="0"/>
              </a:spcAft>
              <a:buClr>
                <a:srgbClr val="000000"/>
              </a:buClr>
              <a:buSzPts val="1100"/>
              <a:buChar char="■"/>
            </a:pPr>
            <a:r>
              <a:rPr lang="en-GB" sz="1100">
                <a:solidFill>
                  <a:srgbClr val="000000"/>
                </a:solidFill>
              </a:rPr>
              <a:t>Grabbed values in Flask and redisplayed them after form was submitted with Jinja code</a:t>
            </a:r>
            <a:endParaRPr sz="1100">
              <a:solidFill>
                <a:srgbClr val="000000"/>
              </a:solidFill>
            </a:endParaRPr>
          </a:p>
          <a:p>
            <a:pPr indent="-298450" lvl="2" marL="1371600" rtl="0" algn="l">
              <a:spcBef>
                <a:spcPts val="1000"/>
              </a:spcBef>
              <a:spcAft>
                <a:spcPts val="0"/>
              </a:spcAft>
              <a:buClr>
                <a:srgbClr val="000000"/>
              </a:buClr>
              <a:buSzPts val="1100"/>
              <a:buChar char="■"/>
            </a:pPr>
            <a:r>
              <a:rPr lang="en-GB" sz="1100">
                <a:solidFill>
                  <a:srgbClr val="000000"/>
                </a:solidFill>
              </a:rPr>
              <a:t>Prior to adding this code the form would reset to blank and display a </a:t>
            </a:r>
            <a:r>
              <a:rPr lang="en-GB" sz="1100">
                <a:solidFill>
                  <a:srgbClr val="000000"/>
                </a:solidFill>
              </a:rPr>
              <a:t>result</a:t>
            </a:r>
            <a:endParaRPr sz="1100">
              <a:solidFill>
                <a:srgbClr val="000000"/>
              </a:solidFill>
            </a:endParaRPr>
          </a:p>
          <a:p>
            <a:pPr indent="-298450" lvl="1" marL="914400" rtl="0" algn="l">
              <a:spcBef>
                <a:spcPts val="1000"/>
              </a:spcBef>
              <a:spcAft>
                <a:spcPts val="0"/>
              </a:spcAft>
              <a:buClr>
                <a:srgbClr val="000000"/>
              </a:buClr>
              <a:buSzPts val="1100"/>
              <a:buChar char="○"/>
            </a:pPr>
            <a:r>
              <a:rPr lang="en-GB" sz="1100">
                <a:solidFill>
                  <a:srgbClr val="000000"/>
                </a:solidFill>
              </a:rPr>
              <a:t>Jinja helped to hide result text until the form was submitted for the first time and a result was received from Flask app</a:t>
            </a:r>
            <a:endParaRPr sz="1100">
              <a:solidFill>
                <a:srgbClr val="000000"/>
              </a:solidFill>
            </a:endParaRPr>
          </a:p>
          <a:p>
            <a:pPr indent="-298450" lvl="2" marL="1371600" rtl="0" algn="l">
              <a:spcBef>
                <a:spcPts val="1000"/>
              </a:spcBef>
              <a:spcAft>
                <a:spcPts val="1000"/>
              </a:spcAft>
              <a:buClr>
                <a:srgbClr val="000000"/>
              </a:buClr>
              <a:buSzPts val="1100"/>
              <a:buChar char="■"/>
            </a:pPr>
            <a:r>
              <a:rPr lang="en-GB" sz="1100">
                <a:solidFill>
                  <a:srgbClr val="000000"/>
                </a:solidFill>
              </a:rPr>
              <a:t>Result % updates with new submissions</a:t>
            </a:r>
            <a:endParaRPr sz="1100">
              <a:solidFill>
                <a:srgbClr val="000000"/>
              </a:solidFill>
            </a:endParaRPr>
          </a:p>
        </p:txBody>
      </p:sp>
      <p:pic>
        <p:nvPicPr>
          <p:cNvPr id="163" name="Google Shape;163;p24"/>
          <p:cNvPicPr preferRelativeResize="0"/>
          <p:nvPr/>
        </p:nvPicPr>
        <p:blipFill>
          <a:blip r:embed="rId3">
            <a:alphaModFix/>
          </a:blip>
          <a:stretch>
            <a:fillRect/>
          </a:stretch>
        </p:blipFill>
        <p:spPr>
          <a:xfrm>
            <a:off x="4767911" y="3689225"/>
            <a:ext cx="2662525" cy="1365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277100" y="224475"/>
            <a:ext cx="2793600" cy="574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Future Directions:</a:t>
            </a:r>
            <a:endParaRPr/>
          </a:p>
        </p:txBody>
      </p:sp>
      <p:sp>
        <p:nvSpPr>
          <p:cNvPr id="169" name="Google Shape;169;p25"/>
          <p:cNvSpPr txBox="1"/>
          <p:nvPr/>
        </p:nvSpPr>
        <p:spPr>
          <a:xfrm>
            <a:off x="3400975" y="325175"/>
            <a:ext cx="4668600" cy="1906200"/>
          </a:xfrm>
          <a:prstGeom prst="rect">
            <a:avLst/>
          </a:prstGeom>
          <a:noFill/>
          <a:ln>
            <a:noFill/>
          </a:ln>
        </p:spPr>
        <p:txBody>
          <a:bodyPr anchorCtr="0" anchor="t" bIns="91425" lIns="91425" spcFirstLastPara="1" rIns="91425" wrap="square" tIns="91425">
            <a:noAutofit/>
          </a:bodyPr>
          <a:lstStyle/>
          <a:p>
            <a:pPr indent="-292100" lvl="0" marL="457200" rtl="0" algn="l">
              <a:lnSpc>
                <a:spcPct val="200000"/>
              </a:lnSpc>
              <a:spcBef>
                <a:spcPts val="0"/>
              </a:spcBef>
              <a:spcAft>
                <a:spcPts val="0"/>
              </a:spcAft>
              <a:buClr>
                <a:srgbClr val="000000"/>
              </a:buClr>
              <a:buSzPts val="1000"/>
              <a:buFont typeface="Lato"/>
              <a:buChar char="●"/>
            </a:pPr>
            <a:r>
              <a:rPr lang="en-GB" sz="1000">
                <a:latin typeface="Lato"/>
                <a:ea typeface="Lato"/>
                <a:cs typeface="Lato"/>
                <a:sym typeface="Lato"/>
              </a:rPr>
              <a:t>Developing a </a:t>
            </a:r>
            <a:r>
              <a:rPr lang="en-GB" sz="1000">
                <a:latin typeface="Lato"/>
                <a:ea typeface="Lato"/>
                <a:cs typeface="Lato"/>
                <a:sym typeface="Lato"/>
              </a:rPr>
              <a:t>coronary</a:t>
            </a:r>
            <a:r>
              <a:rPr lang="en-GB" sz="1000">
                <a:latin typeface="Lato"/>
                <a:ea typeface="Lato"/>
                <a:cs typeface="Lato"/>
                <a:sym typeface="Lato"/>
              </a:rPr>
              <a:t> artery predictor </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Demographic information added to the model</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More patient resources </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 More data</a:t>
            </a:r>
            <a:endParaRPr sz="1000">
              <a:latin typeface="Lato"/>
              <a:ea typeface="Lato"/>
              <a:cs typeface="Lato"/>
              <a:sym typeface="Lato"/>
            </a:endParaRPr>
          </a:p>
          <a:p>
            <a:pPr indent="0" lvl="0" marL="0" rtl="0" algn="l">
              <a:lnSpc>
                <a:spcPct val="200000"/>
              </a:lnSpc>
              <a:spcBef>
                <a:spcPts val="1600"/>
              </a:spcBef>
              <a:spcAft>
                <a:spcPts val="0"/>
              </a:spcAft>
              <a:buNone/>
            </a:pPr>
            <a:r>
              <a:t/>
            </a:r>
            <a:endParaRPr sz="1000">
              <a:latin typeface="Lato"/>
              <a:ea typeface="Lato"/>
              <a:cs typeface="Lato"/>
              <a:sym typeface="Lato"/>
            </a:endParaRPr>
          </a:p>
          <a:p>
            <a:pPr indent="0" lvl="0" marL="0" rtl="0" algn="l">
              <a:lnSpc>
                <a:spcPct val="200000"/>
              </a:lnSpc>
              <a:spcBef>
                <a:spcPts val="1600"/>
              </a:spcBef>
              <a:spcAft>
                <a:spcPts val="1600"/>
              </a:spcAft>
              <a:buNone/>
            </a:pPr>
            <a:r>
              <a:t/>
            </a:r>
            <a:endParaRPr sz="1000">
              <a:latin typeface="Lato"/>
              <a:ea typeface="Lato"/>
              <a:cs typeface="Lato"/>
              <a:sym typeface="Lato"/>
            </a:endParaRPr>
          </a:p>
        </p:txBody>
      </p:sp>
      <p:sp>
        <p:nvSpPr>
          <p:cNvPr id="170" name="Google Shape;170;p25"/>
          <p:cNvSpPr txBox="1"/>
          <p:nvPr>
            <p:ph type="title"/>
          </p:nvPr>
        </p:nvSpPr>
        <p:spPr>
          <a:xfrm>
            <a:off x="277100" y="2441450"/>
            <a:ext cx="2793600" cy="574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Lessons Learned:</a:t>
            </a:r>
            <a:endParaRPr/>
          </a:p>
        </p:txBody>
      </p:sp>
      <p:sp>
        <p:nvSpPr>
          <p:cNvPr id="171" name="Google Shape;171;p25"/>
          <p:cNvSpPr txBox="1"/>
          <p:nvPr/>
        </p:nvSpPr>
        <p:spPr>
          <a:xfrm>
            <a:off x="3488650" y="2750800"/>
            <a:ext cx="4668600" cy="1906200"/>
          </a:xfrm>
          <a:prstGeom prst="rect">
            <a:avLst/>
          </a:prstGeom>
          <a:noFill/>
          <a:ln>
            <a:noFill/>
          </a:ln>
        </p:spPr>
        <p:txBody>
          <a:bodyPr anchorCtr="0" anchor="t" bIns="91425" lIns="91425" spcFirstLastPara="1" rIns="91425" wrap="square" tIns="91425">
            <a:noAutofit/>
          </a:bodyPr>
          <a:lstStyle/>
          <a:p>
            <a:pPr indent="-292100" lvl="0" marL="457200" rtl="0" algn="l">
              <a:lnSpc>
                <a:spcPct val="200000"/>
              </a:lnSpc>
              <a:spcBef>
                <a:spcPts val="0"/>
              </a:spcBef>
              <a:spcAft>
                <a:spcPts val="0"/>
              </a:spcAft>
              <a:buClr>
                <a:srgbClr val="000000"/>
              </a:buClr>
              <a:buSzPts val="1000"/>
              <a:buFont typeface="Lato"/>
              <a:buChar char="●"/>
            </a:pPr>
            <a:r>
              <a:rPr lang="en-GB" sz="1000">
                <a:latin typeface="Lato"/>
                <a:ea typeface="Lato"/>
                <a:cs typeface="Lato"/>
                <a:sym typeface="Lato"/>
              </a:rPr>
              <a:t>Merging multiple moving parts -need to be very careful</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Learned the fundamental mechanisms that allow us to maximize our predictive efforts for data analysis </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Enhanced html/css skills </a:t>
            </a:r>
            <a:endParaRPr sz="1000">
              <a:latin typeface="Lato"/>
              <a:ea typeface="Lato"/>
              <a:cs typeface="Lato"/>
              <a:sym typeface="Lato"/>
            </a:endParaRPr>
          </a:p>
          <a:p>
            <a:pPr indent="-292100" lvl="0" marL="457200" rtl="0" algn="l">
              <a:lnSpc>
                <a:spcPct val="200000"/>
              </a:lnSpc>
              <a:spcBef>
                <a:spcPts val="0"/>
              </a:spcBef>
              <a:spcAft>
                <a:spcPts val="0"/>
              </a:spcAft>
              <a:buSzPts val="1000"/>
              <a:buFont typeface="Lato"/>
              <a:buChar char="●"/>
            </a:pPr>
            <a:r>
              <a:rPr lang="en-GB" sz="1000">
                <a:latin typeface="Lato"/>
                <a:ea typeface="Lato"/>
                <a:cs typeface="Lato"/>
                <a:sym typeface="Lato"/>
              </a:rPr>
              <a:t>Jinja </a:t>
            </a:r>
            <a:endParaRPr sz="1000">
              <a:latin typeface="Lato"/>
              <a:ea typeface="Lato"/>
              <a:cs typeface="Lato"/>
              <a:sym typeface="Lato"/>
            </a:endParaRPr>
          </a:p>
          <a:p>
            <a:pPr indent="0" lvl="0" marL="0" rtl="0" algn="l">
              <a:lnSpc>
                <a:spcPct val="200000"/>
              </a:lnSpc>
              <a:spcBef>
                <a:spcPts val="1600"/>
              </a:spcBef>
              <a:spcAft>
                <a:spcPts val="0"/>
              </a:spcAft>
              <a:buNone/>
            </a:pPr>
            <a:r>
              <a:t/>
            </a:r>
            <a:endParaRPr sz="1000">
              <a:latin typeface="Lato"/>
              <a:ea typeface="Lato"/>
              <a:cs typeface="Lato"/>
              <a:sym typeface="Lato"/>
            </a:endParaRPr>
          </a:p>
          <a:p>
            <a:pPr indent="0" lvl="0" marL="0" rtl="0" algn="l">
              <a:lnSpc>
                <a:spcPct val="200000"/>
              </a:lnSpc>
              <a:spcBef>
                <a:spcPts val="1600"/>
              </a:spcBef>
              <a:spcAft>
                <a:spcPts val="1600"/>
              </a:spcAft>
              <a:buNone/>
            </a:pPr>
            <a:r>
              <a:t/>
            </a:r>
            <a:endParaRPr sz="10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